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36" r:id="rId33"/>
    <p:sldId id="335"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0"/>
    <p:restoredTop sz="95253" autoAdjust="0"/>
  </p:normalViewPr>
  <p:slideViewPr>
    <p:cSldViewPr snapToGrid="0" snapToObjects="1">
      <p:cViewPr varScale="1">
        <p:scale>
          <a:sx n="88" d="100"/>
          <a:sy n="88" d="100"/>
        </p:scale>
        <p:origin x="57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Aleksei Trubin</a:t>
            </a:r>
          </a:p>
          <a:p>
            <a:r>
              <a:rPr lang="en-US" dirty="0">
                <a:solidFill>
                  <a:schemeClr val="bg2"/>
                </a:solidFill>
                <a:latin typeface="Abadi" panose="020B0604020104020204" pitchFamily="34" charset="0"/>
                <a:ea typeface="SF Pro" pitchFamily="2" charset="0"/>
                <a:cs typeface="SF Pro" pitchFamily="2" charset="0"/>
              </a:rPr>
              <a:t>22 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https://</a:t>
            </a:r>
            <a:r>
              <a:rPr lang="en-GB" sz="1800" dirty="0" err="1"/>
              <a:t>github.com</a:t>
            </a:r>
            <a:r>
              <a:rPr lang="en-GB" sz="1800" dirty="0"/>
              <a:t>/</a:t>
            </a:r>
            <a:r>
              <a:rPr lang="en-GB" sz="1800" dirty="0" err="1"/>
              <a:t>bassballs</a:t>
            </a:r>
            <a:r>
              <a:rPr lang="en-GB" sz="1800" dirty="0"/>
              <a:t>/Data-Science-and-Machine-Learning-Capstone-Project/blob/main/Data%20Collection%20with%20Web%20Scraping.ipynb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3"/>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https://</a:t>
            </a:r>
            <a:r>
              <a:rPr lang="en-GB" sz="1800" dirty="0" err="1"/>
              <a:t>github.com</a:t>
            </a:r>
            <a:r>
              <a:rPr lang="en-GB" sz="1800" dirty="0"/>
              <a:t>/</a:t>
            </a:r>
            <a:r>
              <a:rPr lang="en-GB" sz="1800" dirty="0" err="1"/>
              <a:t>bassballs</a:t>
            </a:r>
            <a:r>
              <a:rPr lang="en-GB" sz="1800" dirty="0"/>
              <a:t>/Data-Science-and-Machine-Learning-Capstone-Project/blob/main/Data%20Wrangling.ipynb</a:t>
            </a:r>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3"/>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https://</a:t>
            </a:r>
            <a:r>
              <a:rPr lang="en-GB" sz="1600" dirty="0" err="1"/>
              <a:t>github.com</a:t>
            </a:r>
            <a:r>
              <a:rPr lang="en-GB" sz="1600" dirty="0"/>
              <a:t>/</a:t>
            </a:r>
            <a:r>
              <a:rPr lang="en-GB" sz="1600" dirty="0" err="1"/>
              <a:t>bassballs</a:t>
            </a:r>
            <a:r>
              <a:rPr lang="en-GB" sz="1600" dirty="0"/>
              <a:t>/Data-Science-and-Machine-Learning-Capstone-Project/blob/main/EDA%20with%20Data%20Visualization.ipynb</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https://</a:t>
            </a:r>
            <a:r>
              <a:rPr lang="en-GB" sz="1800" dirty="0" err="1"/>
              <a:t>github.com</a:t>
            </a:r>
            <a:r>
              <a:rPr lang="en-GB" sz="1800" dirty="0"/>
              <a:t>/</a:t>
            </a:r>
            <a:r>
              <a:rPr lang="en-GB" sz="1800" dirty="0" err="1"/>
              <a:t>bassballs</a:t>
            </a:r>
            <a:r>
              <a:rPr lang="en-GB" sz="1800" dirty="0"/>
              <a:t>/Data-Science-and-Machine-Learning-Capstone-Project/blob/main/EDA%20with%20SQL.ipynb</a:t>
            </a:r>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3"/>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https://</a:t>
            </a:r>
            <a:r>
              <a:rPr lang="en-GB" sz="1800" dirty="0" err="1"/>
              <a:t>github.com</a:t>
            </a:r>
            <a:r>
              <a:rPr lang="en-GB" sz="1800" dirty="0"/>
              <a:t>/</a:t>
            </a:r>
            <a:r>
              <a:rPr lang="en-GB" sz="1800" dirty="0" err="1"/>
              <a:t>bassballs</a:t>
            </a:r>
            <a:r>
              <a:rPr lang="en-GB" sz="1800" dirty="0"/>
              <a:t>/Data-Science-and-Machine-Learning-Capstone-Project/blob/main/Interactive%20Visual%20Analytics%20with%20Folium.ipynb</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bassballs</a:t>
            </a:r>
            <a:r>
              <a:rPr lang="en-US" sz="2200" dirty="0">
                <a:solidFill>
                  <a:srgbClr val="1C7DDB"/>
                </a:solidFill>
                <a:latin typeface="Abadi" panose="020B0604020104020204" pitchFamily="34" charset="0"/>
              </a:rPr>
              <a:t>/Data-Science-and-Machine-Learning-Capstone-Project/blob/main/</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bassballs</a:t>
            </a:r>
            <a:r>
              <a:rPr lang="en-US" sz="2200" dirty="0">
                <a:solidFill>
                  <a:srgbClr val="1C7DDB"/>
                </a:solidFill>
                <a:latin typeface="Abadi" panose="020B0604020104020204" pitchFamily="34" charset="0"/>
              </a:rPr>
              <a:t>/Data-Science-and-Machine-Learning-Capstone-Project/blob/main/Machine%20Learning%20Prediction.ipynb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16812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1"/>
                </a:solidFill>
              </a:rPr>
              <a:t>Interactive analytics revealed that launch sites are typically situated in safe locations, such as near the sea, and are surrounded by robust logistical infrastructure. Additionally, the majority of launches tend to occur at launch sites on the east coast.</a:t>
            </a:r>
            <a:endParaRPr lang="en-GB"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1686185" y="3624684"/>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8222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B51F7983-7629-32A0-9939-BF17D4904927}"/>
              </a:ext>
            </a:extLst>
          </p:cNvPr>
          <p:cNvPicPr>
            <a:picLocks noChangeAspect="1"/>
          </p:cNvPicPr>
          <p:nvPr/>
        </p:nvPicPr>
        <p:blipFill>
          <a:blip r:embed="rId2"/>
          <a:stretch>
            <a:fillRect/>
          </a:stretch>
        </p:blipFill>
        <p:spPr>
          <a:xfrm>
            <a:off x="1805434" y="2734056"/>
            <a:ext cx="8669523" cy="34838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7745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42BAEBA-5C92-CF4B-E510-FA9B5241E3D5}"/>
              </a:ext>
            </a:extLst>
          </p:cNvPr>
          <p:cNvPicPr>
            <a:picLocks noChangeAspect="1"/>
          </p:cNvPicPr>
          <p:nvPr/>
        </p:nvPicPr>
        <p:blipFill>
          <a:blip r:embed="rId2"/>
          <a:stretch>
            <a:fillRect/>
          </a:stretch>
        </p:blipFill>
        <p:spPr>
          <a:xfrm>
            <a:off x="1773213" y="2734056"/>
            <a:ext cx="8733966" cy="34838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latin typeface="Abadi" panose="020B0604020104020204" pitchFamily="34" charset="0"/>
              </a:rPr>
              <a:t>We used the </a:t>
            </a:r>
            <a:r>
              <a:rPr lang="en-US" b="1" dirty="0">
                <a:latin typeface="Abadi" panose="020B0604020104020204" pitchFamily="34" charset="0"/>
              </a:rPr>
              <a:t>WHERE</a:t>
            </a:r>
            <a:r>
              <a:rPr lang="en-US" dirty="0">
                <a:latin typeface="Abadi" panose="020B0604020104020204" pitchFamily="34" charset="0"/>
              </a:rPr>
              <a:t> clause to filter for boosters which have successfully landed on drone ship and applied the </a:t>
            </a:r>
            <a:r>
              <a:rPr lang="en-US" b="1" dirty="0">
                <a:latin typeface="Abadi" panose="020B0604020104020204" pitchFamily="34" charset="0"/>
              </a:rPr>
              <a:t>AND</a:t>
            </a:r>
            <a:r>
              <a:rPr lang="en-US"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6776996" y="1454988"/>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latin typeface="Abadi" panose="020B0604020104020204" pitchFamily="34" charset="0"/>
              </a:rPr>
              <a:t>We used wildcard like ‘%’ to filter for </a:t>
            </a:r>
            <a:r>
              <a:rPr lang="en-US" b="1" dirty="0">
                <a:latin typeface="Abadi" panose="020B0604020104020204" pitchFamily="34" charset="0"/>
              </a:rPr>
              <a:t>WHERE</a:t>
            </a:r>
            <a:r>
              <a:rPr lang="en-US" dirty="0">
                <a:latin typeface="Abadi" panose="020B0604020104020204" pitchFamily="34" charset="0"/>
              </a:rPr>
              <a:t> </a:t>
            </a:r>
            <a:r>
              <a:rPr lang="en-US" dirty="0" err="1">
                <a:latin typeface="Abadi" panose="020B0604020104020204" pitchFamily="34" charset="0"/>
              </a:rPr>
              <a:t>MissionOutcome</a:t>
            </a:r>
            <a:r>
              <a:rPr lang="en-US" dirty="0">
                <a:latin typeface="Abadi" panose="020B0604020104020204" pitchFamily="34" charset="0"/>
              </a:rPr>
              <a:t>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770011" y="1474707"/>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dirty="0">
                <a:latin typeface="Abadi" panose="020B0604020104020204" pitchFamily="34" charset="0"/>
              </a:rPr>
              <a:t>We determined the booster that have carried the maximum payload using a subquery in the </a:t>
            </a:r>
            <a:r>
              <a:rPr lang="en-US" b="1" dirty="0">
                <a:latin typeface="Abadi" panose="020B0604020104020204" pitchFamily="34" charset="0"/>
              </a:rPr>
              <a:t>WHERE</a:t>
            </a:r>
            <a:r>
              <a:rPr lang="en-US" dirty="0">
                <a:latin typeface="Abadi" panose="020B0604020104020204" pitchFamily="34" charset="0"/>
              </a:rPr>
              <a:t> clause and the </a:t>
            </a:r>
            <a:r>
              <a:rPr lang="en-US" b="1" dirty="0">
                <a:latin typeface="Abadi" panose="020B0604020104020204" pitchFamily="34" charset="0"/>
              </a:rPr>
              <a:t>MAX() </a:t>
            </a:r>
            <a:r>
              <a:rPr lang="en-US" dirty="0">
                <a:latin typeface="Abadi" panose="020B0604020104020204" pitchFamily="34" charset="0"/>
              </a:rPr>
              <a:t>function.</a:t>
            </a: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116892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a:rPr>
              <a:t>We used a combinations of the </a:t>
            </a:r>
            <a:r>
              <a:rPr lang="en-US" b="1" dirty="0">
                <a:solidFill>
                  <a:schemeClr val="accent3">
                    <a:lumMod val="25000"/>
                  </a:schemeClr>
                </a:solidFill>
                <a:latin typeface="Abadi"/>
              </a:rPr>
              <a:t>WHERE</a:t>
            </a:r>
            <a:r>
              <a:rPr lang="en-US" dirty="0">
                <a:solidFill>
                  <a:schemeClr val="accent3">
                    <a:lumMod val="25000"/>
                  </a:schemeClr>
                </a:solidFill>
                <a:latin typeface="Abadi"/>
              </a:rPr>
              <a:t> clause, </a:t>
            </a:r>
            <a:r>
              <a:rPr lang="en-US" b="1" dirty="0">
                <a:solidFill>
                  <a:schemeClr val="accent3">
                    <a:lumMod val="25000"/>
                  </a:schemeClr>
                </a:solidFill>
                <a:latin typeface="Abadi"/>
              </a:rPr>
              <a:t>LIKE</a:t>
            </a:r>
            <a:r>
              <a:rPr lang="en-US" dirty="0">
                <a:solidFill>
                  <a:schemeClr val="accent3">
                    <a:lumMod val="25000"/>
                  </a:schemeClr>
                </a:solidFill>
                <a:latin typeface="Abadi"/>
              </a:rPr>
              <a:t>, </a:t>
            </a:r>
            <a:r>
              <a:rPr lang="en-US" b="1" dirty="0">
                <a:solidFill>
                  <a:schemeClr val="accent3">
                    <a:lumMod val="25000"/>
                  </a:schemeClr>
                </a:solidFill>
                <a:latin typeface="Abadi"/>
              </a:rPr>
              <a:t>AND</a:t>
            </a:r>
            <a:r>
              <a:rPr lang="en-US" dirty="0">
                <a:solidFill>
                  <a:schemeClr val="accent3">
                    <a:lumMod val="25000"/>
                  </a:schemeClr>
                </a:solidFill>
                <a:latin typeface="Abadi"/>
              </a:rPr>
              <a:t>, and </a:t>
            </a:r>
            <a:r>
              <a:rPr lang="en-US" b="1" dirty="0">
                <a:solidFill>
                  <a:schemeClr val="accent3">
                    <a:lumMod val="25000"/>
                  </a:schemeClr>
                </a:solidFill>
                <a:latin typeface="Abadi"/>
              </a:rPr>
              <a:t>BETWEEN</a:t>
            </a:r>
            <a:r>
              <a:rPr lang="en-US"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The project aims to develop a machine learning pipeline capable of predicting the successful landing of SpaceX's Falcon 9 rocket's first stage. SpaceX, known for its cost-effective space missions, offers Falcon 9 launches at approximately $62 million on its website, significantly lower than other providers who charge upwards of $165 million. This price difference is largely attributed to SpaceX's ability to reuse the first stage of the rocket. By accurately forecasting the landing outcomes, this project could provide crucial cost estimation insights, especially for alternate companies competing with SpaceX in bidding for rocket launches.</a:t>
            </a:r>
          </a:p>
          <a:p>
            <a:pPr marL="457200" lvl="1" indent="0" algn="just">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Which variables are crucial for a rocket's successful touchdown?</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How do the different variables interplay to affect the success rate of landing?</a:t>
            </a:r>
          </a:p>
          <a:p>
            <a:pPr marL="800100" lvl="1" indent="-342900" algn="just">
              <a:spcBef>
                <a:spcPts val="1400"/>
              </a:spcBef>
              <a:buFont typeface="+mj-lt"/>
              <a:buAutoNum type="arabicPeriod"/>
            </a:pPr>
            <a:r>
              <a:rPr lang="en-US" sz="1800" dirty="0">
                <a:solidFill>
                  <a:schemeClr val="accent3">
                    <a:lumMod val="25000"/>
                  </a:schemeClr>
                </a:solidFill>
                <a:latin typeface="Abadi" panose="020B0604020104020204" pitchFamily="34" charset="0"/>
              </a:rPr>
              <a:t>What are the essential operational conditions for a consistent and successful rocket landing strategy?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770011" y="1445239"/>
            <a:ext cx="10605818" cy="65224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2200" dirty="0">
                <a:latin typeface="Abadi" panose="020B0604020104020204" pitchFamily="34" charset="0"/>
              </a:rPr>
              <a:t>The Decision Tree classifier has emerged as the model with the highest classification accuracy.</a:t>
            </a:r>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indicates its capability to differentiate between the various classes. However, the primary issue lies in the occurrence of false positives, where the classifier incorrectly labels unsuccessful landings as successful.</a:t>
            </a: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 higher number of flights conducted at a launch site correlates with an increased success rate at that site.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overall success rate of launches has been on an upward trend from 2013 through 2020.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orbits ES-L1, GEO, HEO,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VLEO</a:t>
            </a:r>
            <a:r>
              <a:rPr lang="en-US" sz="2200" dirty="0">
                <a:solidFill>
                  <a:schemeClr val="accent3">
                    <a:lumMod val="25000"/>
                  </a:schemeClr>
                </a:solidFill>
                <a:latin typeface="Abadi" panose="020B0604020104020204" pitchFamily="34" charset="0"/>
              </a:rPr>
              <a:t> have recorded the highest success rates.</a:t>
            </a:r>
          </a:p>
          <a:p>
            <a:pPr marL="457200" indent="-457200">
              <a:lnSpc>
                <a:spcPct val="100000"/>
              </a:lnSpc>
              <a:spcBef>
                <a:spcPts val="1400"/>
              </a:spcBef>
              <a:buFont typeface="+mj-lt"/>
              <a:buAutoNum type="arabicPeriod"/>
            </a:pPr>
            <a:r>
              <a:rPr lang="en-US" sz="2200" dirty="0" err="1">
                <a:solidFill>
                  <a:schemeClr val="accent3">
                    <a:lumMod val="25000"/>
                  </a:schemeClr>
                </a:solidFill>
                <a:latin typeface="Abadi" panose="020B0604020104020204" pitchFamily="34" charset="0"/>
              </a:rPr>
              <a:t>KSC</a:t>
            </a:r>
            <a:r>
              <a:rPr lang="en-US" sz="2200" dirty="0">
                <a:solidFill>
                  <a:schemeClr val="accent3">
                    <a:lumMod val="25000"/>
                  </a:schemeClr>
                </a:solidFill>
                <a:latin typeface="Abadi" panose="020B0604020104020204" pitchFamily="34" charset="0"/>
              </a:rPr>
              <a:t> LC-39A outperformed all other launch sites in terms of successful launches.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For this particular task, the Decision Tree classifier emerged as the most effective machine learning algorithm.</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12987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600" dirty="0">
                <a:solidFill>
                  <a:schemeClr val="tx1"/>
                </a:solidFill>
                <a:latin typeface="Abadi"/>
              </a:rPr>
              <a:t>DatafromSpaceXwasobtainedfrom2sources:</a:t>
            </a:r>
          </a:p>
          <a:p>
            <a:pPr lvl="2">
              <a:lnSpc>
                <a:spcPct val="120000"/>
              </a:lnSpc>
              <a:spcBef>
                <a:spcPts val="1400"/>
              </a:spcBef>
            </a:pPr>
            <a:r>
              <a:rPr lang="en-US" sz="7200" dirty="0" err="1">
                <a:solidFill>
                  <a:schemeClr val="tx1"/>
                </a:solidFill>
                <a:latin typeface="Abadi"/>
              </a:rPr>
              <a:t>SpaceXAPI</a:t>
            </a:r>
            <a:r>
              <a:rPr lang="en-US" sz="7200" dirty="0">
                <a:solidFill>
                  <a:schemeClr val="tx1"/>
                </a:solidFill>
                <a:latin typeface="Abadi"/>
              </a:rPr>
              <a:t>(https://</a:t>
            </a:r>
            <a:r>
              <a:rPr lang="en-US" sz="7200" dirty="0" err="1">
                <a:solidFill>
                  <a:schemeClr val="tx1"/>
                </a:solidFill>
                <a:latin typeface="Abadi"/>
              </a:rPr>
              <a:t>api.spacexdata.com</a:t>
            </a:r>
            <a:r>
              <a:rPr lang="en-US" sz="7200" dirty="0">
                <a:solidFill>
                  <a:schemeClr val="tx1"/>
                </a:solidFill>
                <a:latin typeface="Abadi"/>
              </a:rPr>
              <a:t>/v4/rockets/) </a:t>
            </a:r>
          </a:p>
          <a:p>
            <a:pPr lvl="2">
              <a:lnSpc>
                <a:spcPct val="120000"/>
              </a:lnSpc>
              <a:spcBef>
                <a:spcPts val="1400"/>
              </a:spcBef>
            </a:pPr>
            <a:r>
              <a:rPr lang="en-US" sz="7200" dirty="0" err="1">
                <a:solidFill>
                  <a:schemeClr val="tx1"/>
                </a:solidFill>
                <a:latin typeface="Abadi"/>
              </a:rPr>
              <a:t>WebScraping</a:t>
            </a:r>
            <a:r>
              <a:rPr lang="en-US" sz="7200" dirty="0">
                <a:solidFill>
                  <a:schemeClr val="tx1"/>
                </a:solidFill>
                <a:latin typeface="Abadi"/>
              </a:rPr>
              <a:t> (https://</a:t>
            </a:r>
            <a:r>
              <a:rPr lang="en-US" sz="7200" dirty="0" err="1">
                <a:solidFill>
                  <a:schemeClr val="tx1"/>
                </a:solidFill>
                <a:latin typeface="Abadi"/>
              </a:rPr>
              <a:t>en.wikipedia.org</a:t>
            </a:r>
            <a:r>
              <a:rPr lang="en-US" sz="7200" dirty="0">
                <a:solidFill>
                  <a:schemeClr val="tx1"/>
                </a:solidFill>
                <a:latin typeface="Abadi"/>
              </a:rPr>
              <a:t>/wiki/</a:t>
            </a:r>
            <a:r>
              <a:rPr lang="en-US" sz="7200" dirty="0" err="1">
                <a:solidFill>
                  <a:schemeClr val="tx1"/>
                </a:solidFill>
                <a:latin typeface="Abadi"/>
              </a:rPr>
              <a:t>List_of_Falcon</a:t>
            </a:r>
            <a:r>
              <a:rPr lang="en-US" sz="7200" dirty="0">
                <a:solidFill>
                  <a:schemeClr val="tx1"/>
                </a:solidFill>
                <a:latin typeface="Abadi"/>
              </a:rPr>
              <a:t>/_9/_</a:t>
            </a:r>
            <a:r>
              <a:rPr lang="en-US" sz="7200" dirty="0" err="1">
                <a:solidFill>
                  <a:schemeClr val="tx1"/>
                </a:solidFill>
                <a:latin typeface="Abadi"/>
              </a:rPr>
              <a:t>and_Falcon_Heavy_launches</a:t>
            </a:r>
            <a:r>
              <a:rPr lang="en-US" sz="7200" dirty="0">
                <a:solidFill>
                  <a:schemeClr val="tx1"/>
                </a:solidFill>
                <a:latin typeface="Abadi"/>
              </a:rPr>
              <a:t>) </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The gathered data was enhanced by developing a label for the landing outcome, which was derived from the post-mission results following a comprehensive summary and analysis of the features.</a:t>
            </a:r>
            <a:endParaRPr lang="en-US" sz="2200" dirty="0">
              <a:solidFill>
                <a:schemeClr val="tx1"/>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tx1"/>
                </a:solidFill>
                <a:latin typeface="Abadi"/>
              </a:rPr>
              <a:t>The collected data was standardized, segregated into training and test datasets, and then assessed using four distinct classification models. The performance of each model was gauged by experimenting with various parameter configurations.</a:t>
            </a:r>
            <a:endParaRPr lang="en-US" sz="2200" dirty="0">
              <a:solidFill>
                <a:schemeClr val="tx1"/>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latin typeface="Abadi" panose="020B0604020104020204" pitchFamily="34" charset="0"/>
              </a:rPr>
              <a:t>Describe how data sets were collected. </a:t>
            </a:r>
          </a:p>
          <a:p>
            <a:pPr>
              <a:lnSpc>
                <a:spcPct val="100000"/>
              </a:lnSpc>
              <a:spcBef>
                <a:spcPts val="1400"/>
              </a:spcBef>
            </a:pPr>
            <a:r>
              <a:rPr lang="en-GB" dirty="0"/>
              <a:t>Datasets were collected from SpaceX API (https://</a:t>
            </a:r>
            <a:r>
              <a:rPr lang="en-GB" dirty="0" err="1"/>
              <a:t>api.spacexdata.com</a:t>
            </a:r>
            <a:r>
              <a:rPr lang="en-GB" dirty="0"/>
              <a:t>/v4/rockets/) and from Wikipedia (https://</a:t>
            </a:r>
            <a:r>
              <a:rPr lang="en-GB" dirty="0" err="1"/>
              <a:t>en.wikipedia.org</a:t>
            </a:r>
            <a:r>
              <a:rPr lang="en-GB" dirty="0"/>
              <a:t>/wiki/</a:t>
            </a:r>
            <a:r>
              <a:rPr lang="en-GB" dirty="0" err="1"/>
              <a:t>List_of_Falcon</a:t>
            </a:r>
            <a:r>
              <a:rPr lang="en-GB" dirty="0"/>
              <a:t>/_9/_</a:t>
            </a:r>
            <a:r>
              <a:rPr lang="en-GB" dirty="0" err="1"/>
              <a:t>and_Falcon_Heavy_launches</a:t>
            </a:r>
            <a:r>
              <a:rPr lang="en-GB"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a:t>
            </a:r>
          </a:p>
          <a:p>
            <a:r>
              <a:rPr lang="en-GB" sz="1800" dirty="0"/>
              <a:t>https://</a:t>
            </a:r>
            <a:r>
              <a:rPr lang="en-GB" sz="1800" dirty="0" err="1"/>
              <a:t>github.com</a:t>
            </a:r>
            <a:r>
              <a:rPr lang="en-GB" sz="1800" dirty="0"/>
              <a:t>/</a:t>
            </a:r>
            <a:r>
              <a:rPr lang="en-GB" sz="1800" dirty="0" err="1"/>
              <a:t>bassballs</a:t>
            </a:r>
            <a:r>
              <a:rPr lang="en-GB" sz="1800" dirty="0"/>
              <a:t>/Data-Science-and-Machine-Learning-Capstone-Project/blob/main/Data%20Collection%20API.ipynb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3"/>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317</TotalTime>
  <Words>2038</Words>
  <Application>Microsoft Office PowerPoint</Application>
  <PresentationFormat>Widescreen</PresentationFormat>
  <Paragraphs>224</Paragraphs>
  <Slides>48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Trubin Aleksei</cp:lastModifiedBy>
  <cp:revision>229</cp:revision>
  <dcterms:created xsi:type="dcterms:W3CDTF">2021-04-29T18:58:34Z</dcterms:created>
  <dcterms:modified xsi:type="dcterms:W3CDTF">2023-11-22T16:37:01Z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